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9" r:id="rId4"/>
    <p:sldId id="261" r:id="rId5"/>
    <p:sldId id="263" r:id="rId6"/>
    <p:sldId id="264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4" r:id="rId19"/>
    <p:sldId id="281" r:id="rId20"/>
    <p:sldId id="280" r:id="rId21"/>
    <p:sldId id="258" r:id="rId22"/>
    <p:sldId id="260" r:id="rId23"/>
    <p:sldId id="282" r:id="rId24"/>
    <p:sldId id="279" r:id="rId25"/>
    <p:sldId id="277" r:id="rId26"/>
    <p:sldId id="278" r:id="rId27"/>
    <p:sldId id="27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615" autoAdjust="0"/>
    <p:restoredTop sz="86333" autoAdjust="0"/>
  </p:normalViewPr>
  <p:slideViewPr>
    <p:cSldViewPr>
      <p:cViewPr>
        <p:scale>
          <a:sx n="68" d="100"/>
          <a:sy n="68" d="100"/>
        </p:scale>
        <p:origin x="-876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93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igh%20fives%20dat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igh%20fives%20data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igh%20fives%20data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igh%20fives%20data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igh%20fives%20data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igh%20fives%20dat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Montgomery Mall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1718018018753425"/>
          <c:y val="0.14504984938115822"/>
          <c:w val="0.73007035590996949"/>
          <c:h val="0.74270857056719353"/>
        </c:manualLayout>
      </c:layout>
      <c:barChart>
        <c:barDir val="bar"/>
        <c:grouping val="clustered"/>
        <c:ser>
          <c:idx val="0"/>
          <c:order val="0"/>
          <c:tx>
            <c:strRef>
              <c:f>Sheet1!$A$4</c:f>
              <c:strCache>
                <c:ptCount val="1"/>
                <c:pt idx="0">
                  <c:v>Male</c:v>
                </c:pt>
              </c:strCache>
            </c:strRef>
          </c:tx>
          <c:cat>
            <c:multiLvlStrRef>
              <c:f>Sheet1!$B$1:$E$3</c:f>
              <c:multiLvlStrCache>
                <c:ptCount val="4"/>
                <c:lvl>
                  <c:pt idx="0">
                    <c:v>Yes</c:v>
                  </c:pt>
                  <c:pt idx="1">
                    <c:v>No</c:v>
                  </c:pt>
                  <c:pt idx="2">
                    <c:v>Yes</c:v>
                  </c:pt>
                  <c:pt idx="3">
                    <c:v>No</c:v>
                  </c:pt>
                </c:lvl>
                <c:lvl>
                  <c:pt idx="0">
                    <c:v>Casual</c:v>
                  </c:pt>
                  <c:pt idx="2">
                    <c:v>Flyers</c:v>
                  </c:pt>
                </c:lvl>
              </c:multiLvlStrCache>
            </c:multiLvl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5</c:v>
                </c:pt>
                <c:pt idx="1">
                  <c:v>7</c:v>
                </c:pt>
                <c:pt idx="2">
                  <c:v>11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Female</c:v>
                </c:pt>
              </c:strCache>
            </c:strRef>
          </c:tx>
          <c:cat>
            <c:multiLvlStrRef>
              <c:f>Sheet1!$B$1:$E$3</c:f>
              <c:multiLvlStrCache>
                <c:ptCount val="4"/>
                <c:lvl>
                  <c:pt idx="0">
                    <c:v>Yes</c:v>
                  </c:pt>
                  <c:pt idx="1">
                    <c:v>No</c:v>
                  </c:pt>
                  <c:pt idx="2">
                    <c:v>Yes</c:v>
                  </c:pt>
                  <c:pt idx="3">
                    <c:v>No</c:v>
                  </c:pt>
                </c:lvl>
                <c:lvl>
                  <c:pt idx="0">
                    <c:v>Casual</c:v>
                  </c:pt>
                  <c:pt idx="2">
                    <c:v>Flyers</c:v>
                  </c:pt>
                </c:lvl>
              </c:multiLvlStrCache>
            </c:multiLvlStrRef>
          </c:cat>
          <c:val>
            <c:numRef>
              <c:f>Sheet1!$B$5:$E$5</c:f>
              <c:numCache>
                <c:formatCode>General</c:formatCode>
                <c:ptCount val="4"/>
                <c:pt idx="0">
                  <c:v>4</c:v>
                </c:pt>
                <c:pt idx="1">
                  <c:v>9</c:v>
                </c:pt>
                <c:pt idx="2">
                  <c:v>4</c:v>
                </c:pt>
                <c:pt idx="3">
                  <c:v>6</c:v>
                </c:pt>
              </c:numCache>
            </c:numRef>
          </c:val>
        </c:ser>
        <c:axId val="51702400"/>
        <c:axId val="52248960"/>
      </c:barChart>
      <c:catAx>
        <c:axId val="51702400"/>
        <c:scaling>
          <c:orientation val="minMax"/>
        </c:scaling>
        <c:axPos val="l"/>
        <c:numFmt formatCode="General" sourceLinked="1"/>
        <c:majorTickMark val="none"/>
        <c:tickLblPos val="nextTo"/>
        <c:crossAx val="52248960"/>
        <c:crosses val="autoZero"/>
        <c:auto val="1"/>
        <c:lblAlgn val="ctr"/>
        <c:lblOffset val="100"/>
      </c:catAx>
      <c:valAx>
        <c:axId val="52248960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51702400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Valley Square</a:t>
            </a:r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Sheet1!$A$16</c:f>
              <c:strCache>
                <c:ptCount val="1"/>
                <c:pt idx="0">
                  <c:v>Male</c:v>
                </c:pt>
              </c:strCache>
            </c:strRef>
          </c:tx>
          <c:cat>
            <c:multiLvlStrRef>
              <c:f>Sheet1!$B$13:$E$15</c:f>
              <c:multiLvlStrCache>
                <c:ptCount val="4"/>
                <c:lvl>
                  <c:pt idx="0">
                    <c:v>Yes</c:v>
                  </c:pt>
                  <c:pt idx="1">
                    <c:v>No</c:v>
                  </c:pt>
                  <c:pt idx="2">
                    <c:v>Yes</c:v>
                  </c:pt>
                  <c:pt idx="3">
                    <c:v>No</c:v>
                  </c:pt>
                </c:lvl>
                <c:lvl>
                  <c:pt idx="0">
                    <c:v>Casual</c:v>
                  </c:pt>
                  <c:pt idx="2">
                    <c:v>Flyers</c:v>
                  </c:pt>
                </c:lvl>
              </c:multiLvlStrCache>
            </c:multiLvlStrRef>
          </c:cat>
          <c:val>
            <c:numRef>
              <c:f>Sheet1!$B$16:$E$16</c:f>
              <c:numCache>
                <c:formatCode>General</c:formatCode>
                <c:ptCount val="4"/>
                <c:pt idx="0">
                  <c:v>5</c:v>
                </c:pt>
                <c:pt idx="1">
                  <c:v>6</c:v>
                </c:pt>
                <c:pt idx="2">
                  <c:v>11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Sheet1!$A$17</c:f>
              <c:strCache>
                <c:ptCount val="1"/>
                <c:pt idx="0">
                  <c:v>Female</c:v>
                </c:pt>
              </c:strCache>
            </c:strRef>
          </c:tx>
          <c:cat>
            <c:multiLvlStrRef>
              <c:f>Sheet1!$B$13:$E$15</c:f>
              <c:multiLvlStrCache>
                <c:ptCount val="4"/>
                <c:lvl>
                  <c:pt idx="0">
                    <c:v>Yes</c:v>
                  </c:pt>
                  <c:pt idx="1">
                    <c:v>No</c:v>
                  </c:pt>
                  <c:pt idx="2">
                    <c:v>Yes</c:v>
                  </c:pt>
                  <c:pt idx="3">
                    <c:v>No</c:v>
                  </c:pt>
                </c:lvl>
                <c:lvl>
                  <c:pt idx="0">
                    <c:v>Casual</c:v>
                  </c:pt>
                  <c:pt idx="2">
                    <c:v>Flyers</c:v>
                  </c:pt>
                </c:lvl>
              </c:multiLvlStrCache>
            </c:multiLvlStrRef>
          </c:cat>
          <c:val>
            <c:numRef>
              <c:f>Sheet1!$B$17:$E$17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8</c:v>
                </c:pt>
                <c:pt idx="3">
                  <c:v>6</c:v>
                </c:pt>
              </c:numCache>
            </c:numRef>
          </c:val>
        </c:ser>
        <c:axId val="52340224"/>
        <c:axId val="52341760"/>
      </c:barChart>
      <c:catAx>
        <c:axId val="52340224"/>
        <c:scaling>
          <c:orientation val="minMax"/>
        </c:scaling>
        <c:axPos val="l"/>
        <c:numFmt formatCode="General" sourceLinked="1"/>
        <c:majorTickMark val="none"/>
        <c:tickLblPos val="nextTo"/>
        <c:crossAx val="52341760"/>
        <c:crosses val="autoZero"/>
        <c:auto val="1"/>
        <c:lblAlgn val="ctr"/>
        <c:lblOffset val="100"/>
      </c:catAx>
      <c:valAx>
        <c:axId val="52341760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5234022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Doylestown</a:t>
            </a:r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Sheet1!$A$10</c:f>
              <c:strCache>
                <c:ptCount val="1"/>
                <c:pt idx="0">
                  <c:v>Male</c:v>
                </c:pt>
              </c:strCache>
            </c:strRef>
          </c:tx>
          <c:cat>
            <c:multiLvlStrRef>
              <c:f>Sheet1!$B$7:$E$9</c:f>
              <c:multiLvlStrCache>
                <c:ptCount val="4"/>
                <c:lvl>
                  <c:pt idx="0">
                    <c:v>Yes</c:v>
                  </c:pt>
                  <c:pt idx="1">
                    <c:v>No</c:v>
                  </c:pt>
                  <c:pt idx="2">
                    <c:v>Yes</c:v>
                  </c:pt>
                  <c:pt idx="3">
                    <c:v>No</c:v>
                  </c:pt>
                </c:lvl>
                <c:lvl>
                  <c:pt idx="0">
                    <c:v>Casual</c:v>
                  </c:pt>
                  <c:pt idx="2">
                    <c:v>Flyers</c:v>
                  </c:pt>
                </c:lvl>
              </c:multiLvlStrCache>
            </c:multiLvlStrRef>
          </c:cat>
          <c:val>
            <c:numRef>
              <c:f>Sheet1!$B$10:$E$10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  <c:pt idx="2">
                  <c:v>8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Sheet1!$A$11</c:f>
              <c:strCache>
                <c:ptCount val="1"/>
                <c:pt idx="0">
                  <c:v>Female</c:v>
                </c:pt>
              </c:strCache>
            </c:strRef>
          </c:tx>
          <c:cat>
            <c:multiLvlStrRef>
              <c:f>Sheet1!$B$7:$E$9</c:f>
              <c:multiLvlStrCache>
                <c:ptCount val="4"/>
                <c:lvl>
                  <c:pt idx="0">
                    <c:v>Yes</c:v>
                  </c:pt>
                  <c:pt idx="1">
                    <c:v>No</c:v>
                  </c:pt>
                  <c:pt idx="2">
                    <c:v>Yes</c:v>
                  </c:pt>
                  <c:pt idx="3">
                    <c:v>No</c:v>
                  </c:pt>
                </c:lvl>
                <c:lvl>
                  <c:pt idx="0">
                    <c:v>Casual</c:v>
                  </c:pt>
                  <c:pt idx="2">
                    <c:v>Flyers</c:v>
                  </c:pt>
                </c:lvl>
              </c:multiLvlStrCache>
            </c:multiLvlStrRef>
          </c:cat>
          <c:val>
            <c:numRef>
              <c:f>Sheet1!$B$11:$E$11</c:f>
              <c:numCache>
                <c:formatCode>General</c:formatCode>
                <c:ptCount val="4"/>
                <c:pt idx="0">
                  <c:v>4</c:v>
                </c:pt>
                <c:pt idx="1">
                  <c:v>12</c:v>
                </c:pt>
                <c:pt idx="2">
                  <c:v>5</c:v>
                </c:pt>
                <c:pt idx="3">
                  <c:v>9</c:v>
                </c:pt>
              </c:numCache>
            </c:numRef>
          </c:val>
        </c:ser>
        <c:axId val="52498816"/>
        <c:axId val="52500352"/>
      </c:barChart>
      <c:catAx>
        <c:axId val="52498816"/>
        <c:scaling>
          <c:orientation val="minMax"/>
        </c:scaling>
        <c:axPos val="l"/>
        <c:numFmt formatCode="General" sourceLinked="1"/>
        <c:majorTickMark val="none"/>
        <c:tickLblPos val="nextTo"/>
        <c:crossAx val="52500352"/>
        <c:crosses val="autoZero"/>
        <c:auto val="1"/>
        <c:lblAlgn val="ctr"/>
        <c:lblOffset val="100"/>
      </c:catAx>
      <c:valAx>
        <c:axId val="52500352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5249881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Total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cat>
            <c:multiLvlStrRef>
              <c:f>Sheet1!$A$19:$B$20</c:f>
              <c:multiLvlStrCache>
                <c:ptCount val="2"/>
                <c:lvl>
                  <c:pt idx="0">
                    <c:v>Yes</c:v>
                  </c:pt>
                  <c:pt idx="1">
                    <c:v>No</c:v>
                  </c:pt>
                </c:lvl>
                <c:lvl>
                  <c:pt idx="0">
                    <c:v>Total</c:v>
                  </c:pt>
                </c:lvl>
              </c:multiLvlStrCache>
            </c:multiLvlStrRef>
          </c:cat>
          <c:val>
            <c:numRef>
              <c:f>Sheet1!$A$21:$B$21</c:f>
              <c:numCache>
                <c:formatCode>General</c:formatCode>
                <c:ptCount val="2"/>
                <c:pt idx="0">
                  <c:v>78</c:v>
                </c:pt>
                <c:pt idx="1">
                  <c:v>70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t"/>
      <c:layout/>
    </c:legend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Male vs. Female</a:t>
            </a:r>
          </a:p>
        </c:rich>
      </c:tx>
      <c:layout/>
    </c:title>
    <c:plotArea>
      <c:layout/>
      <c:barChart>
        <c:barDir val="bar"/>
        <c:grouping val="percentStacked"/>
        <c:ser>
          <c:idx val="0"/>
          <c:order val="0"/>
          <c:tx>
            <c:strRef>
              <c:f>Sheet1!$A$25</c:f>
              <c:strCache>
                <c:ptCount val="1"/>
                <c:pt idx="0">
                  <c:v>Yes</c:v>
                </c:pt>
              </c:strCache>
            </c:strRef>
          </c:tx>
          <c:cat>
            <c:strRef>
              <c:f>Sheet1!$B$23:$C$24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Sheet1!$B$25:$C$25</c:f>
              <c:numCache>
                <c:formatCode>General</c:formatCode>
                <c:ptCount val="2"/>
                <c:pt idx="0">
                  <c:v>46</c:v>
                </c:pt>
                <c:pt idx="1">
                  <c:v>32</c:v>
                </c:pt>
              </c:numCache>
            </c:numRef>
          </c:val>
        </c:ser>
        <c:ser>
          <c:idx val="1"/>
          <c:order val="1"/>
          <c:tx>
            <c:strRef>
              <c:f>Sheet1!$A$26</c:f>
              <c:strCache>
                <c:ptCount val="1"/>
                <c:pt idx="0">
                  <c:v>No</c:v>
                </c:pt>
              </c:strCache>
            </c:strRef>
          </c:tx>
          <c:cat>
            <c:strRef>
              <c:f>Sheet1!$B$23:$C$24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Sheet1!$B$26:$C$26</c:f>
              <c:numCache>
                <c:formatCode>General</c:formatCode>
                <c:ptCount val="2"/>
                <c:pt idx="0">
                  <c:v>23</c:v>
                </c:pt>
                <c:pt idx="1">
                  <c:v>47</c:v>
                </c:pt>
              </c:numCache>
            </c:numRef>
          </c:val>
        </c:ser>
        <c:gapWidth val="75"/>
        <c:overlap val="100"/>
        <c:axId val="52635136"/>
        <c:axId val="52636672"/>
      </c:barChart>
      <c:catAx>
        <c:axId val="52635136"/>
        <c:scaling>
          <c:orientation val="minMax"/>
        </c:scaling>
        <c:axPos val="l"/>
        <c:numFmt formatCode="General" sourceLinked="1"/>
        <c:majorTickMark val="none"/>
        <c:tickLblPos val="nextTo"/>
        <c:crossAx val="52636672"/>
        <c:crosses val="autoZero"/>
        <c:auto val="1"/>
        <c:lblAlgn val="ctr"/>
        <c:lblOffset val="100"/>
      </c:catAx>
      <c:valAx>
        <c:axId val="52636672"/>
        <c:scaling>
          <c:orientation val="minMax"/>
        </c:scaling>
        <c:axPos val="b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52635136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Casual</a:t>
            </a:r>
            <a:r>
              <a:rPr lang="en-US" baseline="0"/>
              <a:t> vs. Flyers</a:t>
            </a:r>
            <a:endParaRPr lang="en-US"/>
          </a:p>
        </c:rich>
      </c:tx>
      <c:layout/>
    </c:title>
    <c:plotArea>
      <c:layout/>
      <c:barChart>
        <c:barDir val="bar"/>
        <c:grouping val="percentStacked"/>
        <c:ser>
          <c:idx val="0"/>
          <c:order val="0"/>
          <c:tx>
            <c:strRef>
              <c:f>Sheet1!$A$32</c:f>
              <c:strCache>
                <c:ptCount val="1"/>
                <c:pt idx="0">
                  <c:v>Yes</c:v>
                </c:pt>
              </c:strCache>
            </c:strRef>
          </c:tx>
          <c:cat>
            <c:strRef>
              <c:f>Sheet1!$B$30:$C$31</c:f>
              <c:strCache>
                <c:ptCount val="2"/>
                <c:pt idx="0">
                  <c:v>Casual</c:v>
                </c:pt>
                <c:pt idx="1">
                  <c:v>Flyers</c:v>
                </c:pt>
              </c:strCache>
            </c:strRef>
          </c:cat>
          <c:val>
            <c:numRef>
              <c:f>Sheet1!$B$32:$C$32</c:f>
              <c:numCache>
                <c:formatCode>General</c:formatCode>
                <c:ptCount val="2"/>
                <c:pt idx="0">
                  <c:v>31</c:v>
                </c:pt>
                <c:pt idx="1">
                  <c:v>47</c:v>
                </c:pt>
              </c:numCache>
            </c:numRef>
          </c:val>
        </c:ser>
        <c:ser>
          <c:idx val="1"/>
          <c:order val="1"/>
          <c:tx>
            <c:strRef>
              <c:f>Sheet1!$A$33</c:f>
              <c:strCache>
                <c:ptCount val="1"/>
                <c:pt idx="0">
                  <c:v>No</c:v>
                </c:pt>
              </c:strCache>
            </c:strRef>
          </c:tx>
          <c:cat>
            <c:strRef>
              <c:f>Sheet1!$B$30:$C$31</c:f>
              <c:strCache>
                <c:ptCount val="2"/>
                <c:pt idx="0">
                  <c:v>Casual</c:v>
                </c:pt>
                <c:pt idx="1">
                  <c:v>Flyers</c:v>
                </c:pt>
              </c:strCache>
            </c:strRef>
          </c:cat>
          <c:val>
            <c:numRef>
              <c:f>Sheet1!$B$33:$C$33</c:f>
              <c:numCache>
                <c:formatCode>General</c:formatCode>
                <c:ptCount val="2"/>
                <c:pt idx="0">
                  <c:v>43</c:v>
                </c:pt>
                <c:pt idx="1">
                  <c:v>27</c:v>
                </c:pt>
              </c:numCache>
            </c:numRef>
          </c:val>
        </c:ser>
        <c:gapWidth val="75"/>
        <c:overlap val="100"/>
        <c:axId val="52674560"/>
        <c:axId val="52676096"/>
      </c:barChart>
      <c:catAx>
        <c:axId val="52674560"/>
        <c:scaling>
          <c:orientation val="minMax"/>
        </c:scaling>
        <c:axPos val="l"/>
        <c:numFmt formatCode="General" sourceLinked="1"/>
        <c:majorTickMark val="none"/>
        <c:tickLblPos val="nextTo"/>
        <c:crossAx val="52676096"/>
        <c:crosses val="autoZero"/>
        <c:auto val="1"/>
        <c:lblAlgn val="ctr"/>
        <c:lblOffset val="100"/>
      </c:catAx>
      <c:valAx>
        <c:axId val="52676096"/>
        <c:scaling>
          <c:orientation val="minMax"/>
        </c:scaling>
        <c:axPos val="b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52674560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98D65-FE31-44C1-A3F0-05DF97A7403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FF7AE-3452-4A58-9339-C0CD9E35D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FF7AE-3452-4A58-9339-C0CD9E35D5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8E5CF-4BFE-4A09-B020-F983760AAD53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DD3DB-9CB3-468C-BFEF-C7B7442B7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n w="19050" cmpd="sng"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High Fives</a:t>
            </a:r>
            <a:endParaRPr lang="en-US" sz="9600" dirty="0">
              <a:ln w="19050" cmpd="sng">
                <a:solidFill>
                  <a:schemeClr val="bg1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n w="12700"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Vinny</a:t>
            </a:r>
            <a:r>
              <a:rPr lang="en-US" dirty="0" smtClean="0">
                <a:ln w="12700"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 Hageman</a:t>
            </a:r>
            <a:br>
              <a:rPr lang="en-US" dirty="0" smtClean="0">
                <a:ln w="12700">
                  <a:solidFill>
                    <a:schemeClr val="bg1"/>
                  </a:solidFill>
                </a:ln>
                <a:solidFill>
                  <a:srgbClr val="FFC000"/>
                </a:solidFill>
              </a:rPr>
            </a:br>
            <a:r>
              <a:rPr lang="en-US" dirty="0" smtClean="0">
                <a:ln w="12700"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Cory </a:t>
            </a:r>
            <a:r>
              <a:rPr lang="en-US" dirty="0" smtClean="0">
                <a:ln w="12700"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Sonderschafer</a:t>
            </a:r>
            <a:endParaRPr lang="en-US" dirty="0" smtClean="0">
              <a:ln w="12700">
                <a:solidFill>
                  <a:schemeClr val="bg1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#1: 1 Proportion Z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200400" cy="3200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Assumptions: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State: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SRS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n</a:t>
            </a:r>
            <a:r>
              <a:rPr lang="en-US" i="1" baseline="-25000" dirty="0" smtClean="0"/>
              <a:t>0</a:t>
            </a: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i="1" baseline="-25000" dirty="0" smtClean="0"/>
              <a:t>0</a:t>
            </a:r>
            <a:r>
              <a:rPr lang="en-US" dirty="0" smtClean="0"/>
              <a:t> ≥ 10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 smtClean="0"/>
              <a:t>n</a:t>
            </a:r>
            <a:r>
              <a:rPr lang="en-US" i="1" baseline="-25000" dirty="0" smtClean="0"/>
              <a:t>0</a:t>
            </a:r>
            <a:r>
              <a:rPr lang="en-US" dirty="0" smtClean="0"/>
              <a:t>(1 − </a:t>
            </a:r>
            <a:r>
              <a:rPr lang="en-US" i="1" dirty="0" smtClean="0"/>
              <a:t>p</a:t>
            </a:r>
            <a:r>
              <a:rPr lang="en-US" i="1" baseline="-25000" dirty="0" smtClean="0"/>
              <a:t>0</a:t>
            </a:r>
            <a:r>
              <a:rPr lang="en-US" dirty="0" smtClean="0"/>
              <a:t>) ≥ 10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pop</a:t>
            </a:r>
            <a:r>
              <a:rPr lang="en-US" dirty="0" smtClean="0"/>
              <a:t> ≥ 10</a:t>
            </a:r>
            <a:r>
              <a:rPr lang="en-US" i="1" dirty="0" smtClean="0"/>
              <a:t>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86200" y="1600200"/>
            <a:ext cx="47244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Check: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Assumed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148*.53 = 78.44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≥ 10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148*.47 = 69.56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≥ 10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3200" dirty="0" smtClean="0"/>
              <a:t>Passed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#1: 1 Proportion Z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86200"/>
            <a:ext cx="3429000" cy="76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P (z ≥ 9.946) &lt; 0.0001</a:t>
            </a:r>
            <a:endParaRPr lang="en-US" sz="2800" dirty="0"/>
          </a:p>
        </p:txBody>
      </p:sp>
      <p:grpSp>
        <p:nvGrpSpPr>
          <p:cNvPr id="6" name="Group 5"/>
          <p:cNvGrpSpPr/>
          <p:nvPr/>
        </p:nvGrpSpPr>
        <p:grpSpPr>
          <a:xfrm>
            <a:off x="609600" y="2438400"/>
            <a:ext cx="4267200" cy="1219200"/>
            <a:chOff x="1295400" y="2286000"/>
            <a:chExt cx="4267200" cy="1219200"/>
          </a:xfrm>
        </p:grpSpPr>
        <p:pic>
          <p:nvPicPr>
            <p:cNvPr id="1026" name="Picture 2" descr="z=\frac{\hat{p} - p_0}{\sqrt{\frac{p_0 (1-p_0)}{n}}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400" y="2286000"/>
              <a:ext cx="2525486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3962400" y="2514600"/>
              <a:ext cx="1600200" cy="7620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=  9.946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33400" y="4495800"/>
            <a:ext cx="8077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We reject Ho because p-value is &lt; </a:t>
            </a:r>
            <a:r>
              <a:rPr lang="el-GR" sz="3200" dirty="0" smtClean="0"/>
              <a:t>α</a:t>
            </a:r>
            <a:r>
              <a:rPr lang="en-US" sz="3200" dirty="0" smtClean="0"/>
              <a:t> = .05. We have sufficient evidence that the proportion of people who responded with a high five is greater than .20.</a:t>
            </a:r>
            <a:endParaRPr lang="en-US" sz="3200" dirty="0"/>
          </a:p>
        </p:txBody>
      </p:sp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00200"/>
            <a:ext cx="25050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3400" y="1371600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p</a:t>
            </a:r>
            <a:r>
              <a:rPr lang="en-US" sz="2800" baseline="-25000" dirty="0" smtClean="0"/>
              <a:t>0 </a:t>
            </a:r>
            <a:r>
              <a:rPr lang="en-US" sz="2800" dirty="0" smtClean="0"/>
              <a:t>=.2</a:t>
            </a:r>
          </a:p>
          <a:p>
            <a:r>
              <a:rPr lang="en-US" sz="2800" dirty="0" smtClean="0"/>
              <a:t>Ha: p</a:t>
            </a:r>
            <a:r>
              <a:rPr lang="en-US" sz="2800" baseline="-25000" dirty="0" smtClean="0"/>
              <a:t>0 </a:t>
            </a:r>
            <a:r>
              <a:rPr lang="en-US" sz="2800" dirty="0" smtClean="0"/>
              <a:t>&gt;.2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#1 Chart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685800" y="1371600"/>
          <a:ext cx="77470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57912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Percentage of people who responded with a high five is higher than those who responded with no high five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#2: 2 Proportion Z Test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886200" cy="4724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Assumptions: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State: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2 independent SRS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n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r>
              <a:rPr lang="en-US" dirty="0" smtClean="0"/>
              <a:t> ≥ 10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 smtClean="0"/>
              <a:t>n</a:t>
            </a:r>
            <a:r>
              <a:rPr lang="en-US" baseline="-25000" dirty="0" smtClean="0"/>
              <a:t>1</a:t>
            </a:r>
            <a:r>
              <a:rPr lang="en-US" dirty="0" smtClean="0"/>
              <a:t>(1 − </a:t>
            </a:r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r>
              <a:rPr lang="en-US" dirty="0" smtClean="0"/>
              <a:t>) ≥ 10</a:t>
            </a:r>
            <a:br>
              <a:rPr lang="en-US" dirty="0" smtClean="0"/>
            </a:br>
            <a:r>
              <a:rPr lang="en-US" i="1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r>
              <a:rPr lang="en-US" dirty="0" smtClean="0"/>
              <a:t> ≥ 10 </a:t>
            </a:r>
            <a:br>
              <a:rPr lang="en-US" dirty="0" smtClean="0"/>
            </a:br>
            <a:r>
              <a:rPr lang="en-US" i="1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(1 − </a:t>
            </a:r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r>
              <a:rPr lang="en-US" dirty="0" smtClean="0"/>
              <a:t>) ≥ 10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pop</a:t>
            </a:r>
            <a:r>
              <a:rPr lang="en-US" i="1" baseline="-25000" dirty="0" smtClean="0"/>
              <a:t>1</a:t>
            </a:r>
            <a:r>
              <a:rPr lang="en-US" dirty="0" smtClean="0"/>
              <a:t> ≥ 10</a:t>
            </a:r>
            <a:r>
              <a:rPr lang="en-US" i="1" dirty="0" smtClean="0"/>
              <a:t>n </a:t>
            </a:r>
            <a:r>
              <a:rPr lang="en-US" i="1" baseline="-25000" dirty="0" smtClean="0"/>
              <a:t/>
            </a:r>
            <a:br>
              <a:rPr lang="en-US" i="1" baseline="-25000" dirty="0" smtClean="0"/>
            </a:br>
            <a:r>
              <a:rPr lang="en-US" i="1" dirty="0" smtClean="0"/>
              <a:t>pop</a:t>
            </a:r>
            <a:r>
              <a:rPr lang="en-US" i="1" baseline="-25000" dirty="0" smtClean="0"/>
              <a:t>2</a:t>
            </a:r>
            <a:r>
              <a:rPr lang="en-US" dirty="0" smtClean="0"/>
              <a:t> ≥ 10</a:t>
            </a:r>
            <a:r>
              <a:rPr lang="en-US" i="1" dirty="0" smtClean="0"/>
              <a:t>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19600" y="1752600"/>
            <a:ext cx="47244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Check: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Assumed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69*.67 = 46.23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≥ 10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69*.33 = 22.77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≥ </a:t>
            </a:r>
            <a:r>
              <a:rPr lang="en-US" sz="3200" dirty="0" smtClean="0"/>
              <a:t>10</a:t>
            </a:r>
            <a:br>
              <a:rPr lang="en-US" sz="3200" dirty="0" smtClean="0"/>
            </a:br>
            <a:r>
              <a:rPr lang="en-US" sz="3200" dirty="0" smtClean="0"/>
              <a:t>79*.41 = 32.39 ≥ 10</a:t>
            </a:r>
            <a:br>
              <a:rPr lang="en-US" sz="3200" dirty="0" smtClean="0"/>
            </a:br>
            <a:r>
              <a:rPr lang="en-US" sz="3200" dirty="0" smtClean="0"/>
              <a:t>79*.59 = 46.61 ≥ 10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#2: 2 Proportion Z Test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3400" y="3733800"/>
            <a:ext cx="3429000" cy="76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P (z ≥ </a:t>
            </a:r>
            <a:r>
              <a:rPr lang="en-US" sz="2800" dirty="0" smtClean="0"/>
              <a:t>3.18) </a:t>
            </a:r>
            <a:r>
              <a:rPr lang="en-US" sz="2800" dirty="0" smtClean="0"/>
              <a:t>= 0.00074</a:t>
            </a:r>
            <a:endParaRPr lang="en-US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609600" y="2438400"/>
            <a:ext cx="6019800" cy="1219200"/>
            <a:chOff x="609600" y="2743200"/>
            <a:chExt cx="6019800" cy="1219200"/>
          </a:xfrm>
        </p:grpSpPr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5029200" y="3048000"/>
              <a:ext cx="1600200" cy="7620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=  3.18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051" name="Picture 3" descr="z=\frac{(\hat{p}_1 - \hat{p}_2) - d_0}{\sqrt{\hat{p}(1 - \hat{p})(\frac{1}{n_1} + \frac{1}{n_2})}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2743200"/>
              <a:ext cx="4246181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533400" y="4267200"/>
            <a:ext cx="807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We reject Ho because p-value is &lt; </a:t>
            </a:r>
            <a:r>
              <a:rPr lang="el-GR" sz="3200" dirty="0" smtClean="0"/>
              <a:t>α</a:t>
            </a:r>
            <a:r>
              <a:rPr lang="en-US" sz="3200" dirty="0" smtClean="0"/>
              <a:t> = .05. We have sufficient evidence that the proportion of males who responded with a high five is greater than the proportion of </a:t>
            </a:r>
            <a:r>
              <a:rPr lang="en-US" sz="3200" dirty="0" smtClean="0"/>
              <a:t>females </a:t>
            </a:r>
            <a:r>
              <a:rPr lang="en-US" sz="3200" dirty="0" smtClean="0"/>
              <a:t>who responded with a high five.</a:t>
            </a:r>
            <a:endParaRPr lang="en-US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371600"/>
            <a:ext cx="24955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3400" y="1371600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p</a:t>
            </a:r>
            <a:r>
              <a:rPr lang="en-US" sz="2800" baseline="-25000" dirty="0" smtClean="0"/>
              <a:t>male</a:t>
            </a:r>
            <a:r>
              <a:rPr lang="en-US" sz="2800" dirty="0" smtClean="0"/>
              <a:t> = p</a:t>
            </a:r>
            <a:r>
              <a:rPr lang="en-US" sz="2800" baseline="-25000" dirty="0" smtClean="0"/>
              <a:t>female</a:t>
            </a:r>
            <a:endParaRPr lang="en-US" sz="2800" dirty="0" smtClean="0"/>
          </a:p>
          <a:p>
            <a:r>
              <a:rPr lang="en-US" sz="2800" dirty="0" smtClean="0"/>
              <a:t>Ha: p</a:t>
            </a:r>
            <a:r>
              <a:rPr lang="en-US" sz="2800" baseline="-25000" dirty="0" smtClean="0"/>
              <a:t>male</a:t>
            </a:r>
            <a:r>
              <a:rPr lang="en-US" sz="2800" dirty="0" smtClean="0"/>
              <a:t> &gt; p</a:t>
            </a:r>
            <a:r>
              <a:rPr lang="en-US" sz="2800" baseline="-25000" dirty="0" smtClean="0"/>
              <a:t>female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#2 Graph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066800" y="1295400"/>
          <a:ext cx="7010400" cy="420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4864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Percentage of males who responded with a high five is higher than the percentage of females who responded with  a high five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#3: 2 Proportion Z Test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886200" cy="4724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Assumptions: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State: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2 independent SRS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n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r>
              <a:rPr lang="en-US" dirty="0" smtClean="0"/>
              <a:t> ≥ 10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 smtClean="0"/>
              <a:t>n</a:t>
            </a:r>
            <a:r>
              <a:rPr lang="en-US" baseline="-25000" dirty="0" smtClean="0"/>
              <a:t>1</a:t>
            </a:r>
            <a:r>
              <a:rPr lang="en-US" dirty="0" smtClean="0"/>
              <a:t>(1 − </a:t>
            </a:r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r>
              <a:rPr lang="en-US" dirty="0" smtClean="0"/>
              <a:t>) ≥ 10</a:t>
            </a:r>
            <a:br>
              <a:rPr lang="en-US" dirty="0" smtClean="0"/>
            </a:br>
            <a:r>
              <a:rPr lang="en-US" i="1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r>
              <a:rPr lang="en-US" dirty="0" smtClean="0"/>
              <a:t> ≥ 10 </a:t>
            </a:r>
            <a:br>
              <a:rPr lang="en-US" dirty="0" smtClean="0"/>
            </a:br>
            <a:r>
              <a:rPr lang="en-US" i="1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(1 − </a:t>
            </a:r>
            <a:r>
              <a:rPr lang="en-US" i="1" dirty="0" smtClean="0"/>
              <a:t>p</a:t>
            </a:r>
            <a:r>
              <a:rPr lang="en-US" baseline="-25000" dirty="0" smtClean="0"/>
              <a:t>2</a:t>
            </a:r>
            <a:r>
              <a:rPr lang="en-US" dirty="0" smtClean="0"/>
              <a:t>) ≥ 10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pop</a:t>
            </a:r>
            <a:r>
              <a:rPr lang="en-US" i="1" baseline="-25000" dirty="0" smtClean="0"/>
              <a:t>1</a:t>
            </a:r>
            <a:r>
              <a:rPr lang="en-US" dirty="0" smtClean="0"/>
              <a:t> ≥ 10</a:t>
            </a:r>
            <a:r>
              <a:rPr lang="en-US" i="1" dirty="0" smtClean="0"/>
              <a:t>n </a:t>
            </a:r>
            <a:r>
              <a:rPr lang="en-US" i="1" baseline="-25000" dirty="0" smtClean="0"/>
              <a:t/>
            </a:r>
            <a:br>
              <a:rPr lang="en-US" i="1" baseline="-25000" dirty="0" smtClean="0"/>
            </a:br>
            <a:r>
              <a:rPr lang="en-US" i="1" dirty="0" smtClean="0"/>
              <a:t>pop</a:t>
            </a:r>
            <a:r>
              <a:rPr lang="en-US" i="1" baseline="-25000" dirty="0" smtClean="0"/>
              <a:t>2</a:t>
            </a:r>
            <a:r>
              <a:rPr lang="en-US" dirty="0" smtClean="0"/>
              <a:t> ≥ 10</a:t>
            </a:r>
            <a:r>
              <a:rPr lang="en-US" i="1" dirty="0" smtClean="0"/>
              <a:t>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19600" y="1752600"/>
            <a:ext cx="47244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Check: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Assumed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lang="en-US" sz="3200" dirty="0" smtClean="0"/>
              <a:t>74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*.42 = 31.08 ≥ 10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3200" dirty="0" smtClean="0"/>
              <a:t>74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*.58 = </a:t>
            </a:r>
            <a:r>
              <a:rPr lang="en-US" sz="3200" dirty="0" smtClean="0"/>
              <a:t>42.92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≥ </a:t>
            </a:r>
            <a:r>
              <a:rPr lang="en-US" sz="3200" dirty="0" smtClean="0"/>
              <a:t>10</a:t>
            </a:r>
            <a:br>
              <a:rPr lang="en-US" sz="3200" dirty="0" smtClean="0"/>
            </a:br>
            <a:r>
              <a:rPr lang="en-US" sz="3200" dirty="0" smtClean="0"/>
              <a:t>74*.64 = 47.36 ≥ 10</a:t>
            </a:r>
            <a:br>
              <a:rPr lang="en-US" sz="3200" dirty="0" smtClean="0"/>
            </a:br>
            <a:r>
              <a:rPr lang="en-US" sz="3200" dirty="0" smtClean="0"/>
              <a:t>74*.36 = 26.64 ≥ 10</a:t>
            </a:r>
          </a:p>
          <a:p>
            <a:pPr marL="514350" lvl="0" indent="-514350">
              <a:buFont typeface="+mj-lt"/>
              <a:buAutoNum type="arabicPeriod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Passed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#3: 2 Proportion Z Test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3400" y="3733800"/>
            <a:ext cx="3429000" cy="76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P (z ≤ </a:t>
            </a:r>
            <a:r>
              <a:rPr lang="en-US" sz="2800" dirty="0" smtClean="0"/>
              <a:t>-2.634) </a:t>
            </a:r>
            <a:r>
              <a:rPr lang="en-US" sz="2800" dirty="0" smtClean="0"/>
              <a:t>= 0.0042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609600" y="2438400"/>
            <a:ext cx="6019800" cy="1219200"/>
            <a:chOff x="609600" y="2743200"/>
            <a:chExt cx="6019800" cy="1219200"/>
          </a:xfrm>
        </p:grpSpPr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5029200" y="3048000"/>
              <a:ext cx="1600200" cy="7620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=  -2.634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6" name="Picture 3" descr="z=\frac{(\hat{p}_1 - \hat{p}_2) - d_0}{\sqrt{\hat{p}(1 - \hat{p})(\frac{1}{n_1} + \frac{1}{n_2})}}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2743200"/>
              <a:ext cx="4246181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533400" y="4271189"/>
            <a:ext cx="86106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 reject Ho because p-value is &lt; </a:t>
            </a:r>
            <a:r>
              <a:rPr lang="el-GR" sz="2800" dirty="0" smtClean="0"/>
              <a:t>α</a:t>
            </a:r>
            <a:r>
              <a:rPr lang="en-US" sz="2800" dirty="0" smtClean="0"/>
              <a:t> = .05. We have sufficient evidence that the proportion of people who responded with a high five to someone in Flyers attire is greater than the proportion of people who responded with a high five to someone in casual attire.</a:t>
            </a:r>
          </a:p>
          <a:p>
            <a:endParaRPr lang="en-US" sz="3200" dirty="0"/>
          </a:p>
        </p:txBody>
      </p:sp>
      <p:pic>
        <p:nvPicPr>
          <p:cNvPr id="409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9850" y="1447800"/>
            <a:ext cx="24955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3400" y="1371600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Ho: p</a:t>
            </a:r>
            <a:r>
              <a:rPr lang="en-US" sz="2800" baseline="-25000" dirty="0" smtClean="0"/>
              <a:t>regular</a:t>
            </a:r>
            <a:r>
              <a:rPr lang="en-US" sz="2800" dirty="0" smtClean="0"/>
              <a:t> = p</a:t>
            </a:r>
            <a:r>
              <a:rPr lang="en-US" sz="2800" baseline="-25000" dirty="0" smtClean="0"/>
              <a:t>flyers</a:t>
            </a:r>
            <a:endParaRPr lang="en-US" sz="2800" dirty="0" smtClean="0"/>
          </a:p>
          <a:p>
            <a:r>
              <a:rPr lang="en-US" sz="2800" dirty="0" smtClean="0"/>
              <a:t>Ha: p</a:t>
            </a:r>
            <a:r>
              <a:rPr lang="en-US" sz="2800" baseline="-25000" dirty="0" smtClean="0"/>
              <a:t>regular</a:t>
            </a:r>
            <a:r>
              <a:rPr lang="en-US" sz="2800" dirty="0" smtClean="0"/>
              <a:t> &lt; p</a:t>
            </a:r>
            <a:r>
              <a:rPr lang="en-US" sz="2800" baseline="-25000" dirty="0" smtClean="0"/>
              <a:t>flyers</a:t>
            </a:r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#3 Graph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066800" y="1295400"/>
          <a:ext cx="69850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4864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Percentage of people who to responded with a high five to someone in Flyers attire is higher than percentage of people who responded with a high five to someone in casual attire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(Inf.)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More than half of all people in Greater Philadelphia Area (Bucks County and Montgomery County specifically) will respond to the offer of a high five with a high five</a:t>
            </a:r>
          </a:p>
          <a:p>
            <a:r>
              <a:rPr lang="en-US" dirty="0" smtClean="0"/>
              <a:t>Males in this area are more likely to respond with a high five than females</a:t>
            </a:r>
          </a:p>
          <a:p>
            <a:r>
              <a:rPr lang="en-US" dirty="0" smtClean="0"/>
              <a:t>People in this area are more likely to respond to someone in a Flyers shirt with a high five than someone in casual attire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876800" cy="4754563"/>
          </a:xfrm>
        </p:spPr>
        <p:txBody>
          <a:bodyPr>
            <a:noAutofit/>
          </a:bodyPr>
          <a:lstStyle/>
          <a:p>
            <a:r>
              <a:rPr lang="en-US" sz="2800" dirty="0" smtClean="0"/>
              <a:t>Originated in African-American urban culture as a greeting</a:t>
            </a:r>
          </a:p>
          <a:p>
            <a:r>
              <a:rPr lang="en-US" sz="2800" dirty="0" smtClean="0"/>
              <a:t>Gained popularity around 1980 in sports (baseball and basketball) for use as a congratulations</a:t>
            </a:r>
          </a:p>
          <a:p>
            <a:r>
              <a:rPr lang="en-US" sz="2800" dirty="0" smtClean="0"/>
              <a:t>Went mainstream in 80’s</a:t>
            </a:r>
          </a:p>
          <a:p>
            <a:r>
              <a:rPr lang="en-US" sz="2800" dirty="0" smtClean="0"/>
              <a:t>Now a worldwide gesture used for congratulations, celebration, greeting, etc.</a:t>
            </a:r>
          </a:p>
        </p:txBody>
      </p:sp>
      <p:pic>
        <p:nvPicPr>
          <p:cNvPr id="18434" name="Picture 2" descr="http://blog.mlive.com/its-just-sports/2009/06/large_pe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905000"/>
            <a:ext cx="3067050" cy="40846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581400"/>
            <a:ext cx="7848600" cy="3048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53% of all people responded with a high five</a:t>
            </a:r>
          </a:p>
          <a:p>
            <a:r>
              <a:rPr lang="en-US" dirty="0" smtClean="0"/>
              <a:t>Knowing this, we are now more likely to offer a high five to a stranger</a:t>
            </a:r>
          </a:p>
          <a:p>
            <a:pPr lvl="1"/>
            <a:r>
              <a:rPr lang="en-US" dirty="0" smtClean="0"/>
              <a:t>Greater than 50% chance that they will accept</a:t>
            </a:r>
          </a:p>
          <a:p>
            <a:pPr lvl="1"/>
            <a:r>
              <a:rPr lang="en-US" dirty="0" smtClean="0"/>
              <a:t>Why would we do this?</a:t>
            </a:r>
          </a:p>
          <a:p>
            <a:pPr lvl="2"/>
            <a:r>
              <a:rPr lang="en-US" dirty="0" smtClean="0"/>
              <a:t>It’s fun</a:t>
            </a:r>
          </a:p>
          <a:p>
            <a:pPr lvl="2"/>
            <a:r>
              <a:rPr lang="en-US" dirty="0" smtClean="0"/>
              <a:t>It’s an easy way to meet friendly people</a:t>
            </a:r>
            <a:endParaRPr lang="en-US" dirty="0"/>
          </a:p>
        </p:txBody>
      </p:sp>
      <p:pic>
        <p:nvPicPr>
          <p:cNvPr id="8194" name="Picture 2" descr="http://www.yeahdave.com/wp-content/uploads/2009/03/blog_highfi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295400"/>
            <a:ext cx="2321614" cy="2193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 of Bias/Error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Weather - more people would have been outside (Doylestown, Valley Square) if it was nicer out</a:t>
            </a:r>
          </a:p>
          <a:p>
            <a:r>
              <a:rPr lang="en-US" dirty="0" smtClean="0"/>
              <a:t>Odor- some areas smelled bad (Valley Square next to DSW) causing people not to be there</a:t>
            </a:r>
          </a:p>
          <a:p>
            <a:r>
              <a:rPr lang="en-US" dirty="0" smtClean="0"/>
              <a:t>Mood - someone would have been more inclined to respond with a high five if they were in a good mood</a:t>
            </a:r>
          </a:p>
          <a:p>
            <a:r>
              <a:rPr lang="en-US" dirty="0" smtClean="0"/>
              <a:t>Already saw us doing work – people would have been more inclined to respond with a high five if they knew what we wanted ahead of time (or less inclined if they’re jerks)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Bias/Error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Age – children were reluctant to high five us (probably because of a “don’t talk to strangers” mentality)</a:t>
            </a:r>
          </a:p>
          <a:p>
            <a:r>
              <a:rPr lang="en-US" dirty="0" smtClean="0"/>
              <a:t>Group – people with SO’s/families seemed more hesitant than individuals</a:t>
            </a:r>
          </a:p>
          <a:p>
            <a:r>
              <a:rPr lang="en-US" dirty="0" smtClean="0"/>
              <a:t>Two different people collecting data – people could be more/less inclined to high five us for personal reasons (our appearances, etc.)</a:t>
            </a:r>
          </a:p>
          <a:p>
            <a:r>
              <a:rPr lang="en-US" dirty="0" smtClean="0"/>
              <a:t>Fans of a rival team/city – would have been less inclined to high five Vinny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Bias/Error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Flyers were in Stanley Cup Finals during data collection – caused fans to be “flyered up” and therefore more likely to high five Vinny</a:t>
            </a:r>
          </a:p>
          <a:p>
            <a:r>
              <a:rPr lang="en-US" dirty="0" smtClean="0"/>
              <a:t>Flyers played later that night – fans would have been more likely to high five Vinny</a:t>
            </a:r>
          </a:p>
          <a:p>
            <a:r>
              <a:rPr lang="en-US" dirty="0" smtClean="0"/>
              <a:t>Outcome of Flyers game night before– fans could have been more/less likely to high five Vinny depending on if they won/lost night before (depends on the type of fan)</a:t>
            </a:r>
          </a:p>
          <a:p>
            <a:r>
              <a:rPr lang="en-US" dirty="0" smtClean="0"/>
              <a:t>Recording same person more than once – repeats were more likely to respond with a high five again</a:t>
            </a:r>
          </a:p>
          <a:p>
            <a:r>
              <a:rPr lang="en-US" dirty="0" smtClean="0"/>
              <a:t>Knowing someone – acquaintances were more likely to respond with a high five than a stranger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Personal 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Results could be more accurate</a:t>
            </a:r>
          </a:p>
          <a:p>
            <a:pPr lvl="1"/>
            <a:r>
              <a:rPr lang="en-US" dirty="0" smtClean="0"/>
              <a:t>Remove sources of error</a:t>
            </a:r>
          </a:p>
          <a:p>
            <a:pPr lvl="2"/>
            <a:r>
              <a:rPr lang="en-US" dirty="0" smtClean="0"/>
              <a:t>Go places…</a:t>
            </a:r>
          </a:p>
          <a:p>
            <a:pPr lvl="3"/>
            <a:r>
              <a:rPr lang="en-US" dirty="0" smtClean="0"/>
              <a:t>Big enough to not have any repeats</a:t>
            </a:r>
          </a:p>
          <a:p>
            <a:pPr lvl="3"/>
            <a:r>
              <a:rPr lang="en-US" dirty="0" smtClean="0"/>
              <a:t>Far away enough from home to not know anyone</a:t>
            </a:r>
          </a:p>
          <a:p>
            <a:pPr lvl="2"/>
            <a:r>
              <a:rPr lang="en-US" dirty="0" smtClean="0"/>
              <a:t>Have one person only collect data (change into Flyers shirt) and other only record data</a:t>
            </a:r>
          </a:p>
          <a:p>
            <a:r>
              <a:rPr lang="en-US" dirty="0" smtClean="0"/>
              <a:t>Just wouldn’t be as much fun if we changed it</a:t>
            </a:r>
          </a:p>
          <a:p>
            <a:pPr lvl="1"/>
            <a:r>
              <a:rPr lang="en-US" dirty="0" smtClean="0"/>
              <a:t>We actually had a good time with this project</a:t>
            </a:r>
          </a:p>
          <a:p>
            <a:pPr lvl="1"/>
            <a:r>
              <a:rPr lang="en-US" dirty="0" smtClean="0"/>
              <a:t>Collecting data was enjoyable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1371600"/>
            <a:ext cx="4953000" cy="4525963"/>
          </a:xfrm>
        </p:spPr>
        <p:txBody>
          <a:bodyPr/>
          <a:lstStyle/>
          <a:p>
            <a:r>
              <a:rPr lang="en-US" dirty="0" smtClean="0"/>
              <a:t>Some people gave sloppy high fives</a:t>
            </a:r>
          </a:p>
          <a:p>
            <a:pPr lvl="1"/>
            <a:r>
              <a:rPr lang="en-US" dirty="0" smtClean="0"/>
              <a:t>Weak effort</a:t>
            </a:r>
          </a:p>
          <a:p>
            <a:pPr lvl="1"/>
            <a:r>
              <a:rPr lang="en-US" dirty="0" smtClean="0"/>
              <a:t>Resulted in near misses</a:t>
            </a:r>
          </a:p>
          <a:p>
            <a:r>
              <a:rPr lang="en-US" dirty="0" smtClean="0"/>
              <a:t>Can be embarrassing for both parties</a:t>
            </a:r>
          </a:p>
          <a:p>
            <a:r>
              <a:rPr lang="en-US" dirty="0" smtClean="0"/>
              <a:t>People need instruction… </a:t>
            </a:r>
            <a:endParaRPr lang="en-US" dirty="0"/>
          </a:p>
        </p:txBody>
      </p:sp>
      <p:pic>
        <p:nvPicPr>
          <p:cNvPr id="37890" name="Picture 2" descr="http://jamieatlas.files.wordpress.com/2009/03/misshighfivegol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438400"/>
            <a:ext cx="2857500" cy="39052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4983163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Perfect High Five Technique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Turn to your neighbor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Stare at their elbow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High five them repeatedly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Works every time!</a:t>
            </a:r>
            <a:endParaRPr lang="en-US" sz="2800" dirty="0"/>
          </a:p>
        </p:txBody>
      </p:sp>
      <p:pic>
        <p:nvPicPr>
          <p:cNvPr id="36866" name="Picture 2" descr="http://www.wired.com/images/article/magazine/1607/st_howto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276600"/>
            <a:ext cx="4000500" cy="32004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29000" y="27432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FIN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600200"/>
            <a:ext cx="4419600" cy="50291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Wanted to find out how strangers would respond to us offering them a high five</a:t>
            </a:r>
          </a:p>
          <a:p>
            <a:r>
              <a:rPr lang="en-US" dirty="0" smtClean="0"/>
              <a:t>Wanted to further explore their responses by comparing:</a:t>
            </a:r>
          </a:p>
          <a:p>
            <a:pPr lvl="1"/>
            <a:r>
              <a:rPr lang="en-US" dirty="0" smtClean="0"/>
              <a:t>How males react to how females react</a:t>
            </a:r>
          </a:p>
          <a:p>
            <a:pPr lvl="1"/>
            <a:r>
              <a:rPr lang="en-US" dirty="0" smtClean="0"/>
              <a:t>How people react to someone in casual attire to how they react to someone in Flyers attire</a:t>
            </a:r>
          </a:p>
          <a:p>
            <a:endParaRPr lang="en-US" dirty="0"/>
          </a:p>
        </p:txBody>
      </p:sp>
      <p:pic>
        <p:nvPicPr>
          <p:cNvPr id="21506" name="Picture 2" descr="http://www.thorninpaw.com/5FD00000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14600"/>
            <a:ext cx="3681442" cy="2667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2"/>
            <a:ext cx="8229600" cy="884238"/>
          </a:xfrm>
        </p:spPr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Collected our data by offering high fives to every third person and recording their response (high five or no high five) and their gender</a:t>
            </a:r>
          </a:p>
          <a:p>
            <a:pPr lvl="1"/>
            <a:r>
              <a:rPr lang="en-US" dirty="0" smtClean="0"/>
              <a:t>Cory – casual attire, “hey high five,” went first</a:t>
            </a:r>
          </a:p>
          <a:p>
            <a:pPr lvl="1"/>
            <a:r>
              <a:rPr lang="en-US" dirty="0" smtClean="0"/>
              <a:t>Vinny – Flyers attire, “let’s go Flyers,” went second</a:t>
            </a:r>
          </a:p>
          <a:p>
            <a:r>
              <a:rPr lang="en-US" dirty="0" smtClean="0"/>
              <a:t>Did this in Montgomery Mall, Valley Square Shopping Center, and Doylestown (Main Street, State Street, and Court Street)</a:t>
            </a:r>
          </a:p>
          <a:p>
            <a:r>
              <a:rPr lang="en-US" dirty="0" smtClean="0"/>
              <a:t>Tests of significance: </a:t>
            </a:r>
          </a:p>
          <a:p>
            <a:pPr lvl="1"/>
            <a:r>
              <a:rPr lang="en-US" dirty="0" smtClean="0"/>
              <a:t>1 Proportion Z Test on proportion of people who DID high five</a:t>
            </a:r>
          </a:p>
          <a:p>
            <a:pPr lvl="2"/>
            <a:r>
              <a:rPr lang="en-US" dirty="0" smtClean="0"/>
              <a:t>Ho: p</a:t>
            </a:r>
            <a:r>
              <a:rPr lang="en-US" baseline="-25000" dirty="0" smtClean="0"/>
              <a:t>0 </a:t>
            </a:r>
            <a:r>
              <a:rPr lang="en-US" dirty="0" smtClean="0"/>
              <a:t>=.2</a:t>
            </a:r>
          </a:p>
          <a:p>
            <a:pPr lvl="2"/>
            <a:r>
              <a:rPr lang="en-US" dirty="0" smtClean="0"/>
              <a:t>Ha: p</a:t>
            </a:r>
            <a:r>
              <a:rPr lang="en-US" baseline="-25000" dirty="0" smtClean="0"/>
              <a:t>0 </a:t>
            </a:r>
            <a:r>
              <a:rPr lang="en-US" dirty="0" smtClean="0"/>
              <a:t>&gt;.2</a:t>
            </a:r>
          </a:p>
          <a:p>
            <a:pPr lvl="1"/>
            <a:r>
              <a:rPr lang="en-US" dirty="0" smtClean="0"/>
              <a:t>2 Proportion Z </a:t>
            </a:r>
            <a:r>
              <a:rPr lang="en-US" dirty="0"/>
              <a:t>T</a:t>
            </a:r>
            <a:r>
              <a:rPr lang="en-US" dirty="0" smtClean="0"/>
              <a:t>est on proportion of males who DID high five vs. females who DID high five</a:t>
            </a:r>
          </a:p>
          <a:p>
            <a:pPr lvl="2"/>
            <a:r>
              <a:rPr lang="en-US" dirty="0" smtClean="0"/>
              <a:t>Ho: p</a:t>
            </a:r>
            <a:r>
              <a:rPr lang="en-US" baseline="-25000" dirty="0" smtClean="0"/>
              <a:t>male</a:t>
            </a:r>
            <a:r>
              <a:rPr lang="en-US" dirty="0" smtClean="0"/>
              <a:t> = p</a:t>
            </a:r>
            <a:r>
              <a:rPr lang="en-US" baseline="-25000" dirty="0" smtClean="0"/>
              <a:t>female</a:t>
            </a:r>
            <a:endParaRPr lang="en-US" dirty="0" smtClean="0"/>
          </a:p>
          <a:p>
            <a:pPr lvl="2"/>
            <a:r>
              <a:rPr lang="en-US" dirty="0" smtClean="0"/>
              <a:t>Ha: p</a:t>
            </a:r>
            <a:r>
              <a:rPr lang="en-US" baseline="-25000" dirty="0" smtClean="0"/>
              <a:t>male</a:t>
            </a:r>
            <a:r>
              <a:rPr lang="en-US" dirty="0" smtClean="0"/>
              <a:t> &gt; p</a:t>
            </a:r>
            <a:r>
              <a:rPr lang="en-US" baseline="-25000" dirty="0" smtClean="0"/>
              <a:t>female</a:t>
            </a:r>
            <a:endParaRPr lang="en-US" dirty="0" smtClean="0"/>
          </a:p>
          <a:p>
            <a:pPr lvl="1"/>
            <a:r>
              <a:rPr lang="en-US" dirty="0" smtClean="0"/>
              <a:t>2 Proportion Z Test on proportion of people who high fived Cory in a casual shirt vs. Vinny in a Flyers shirt</a:t>
            </a:r>
          </a:p>
          <a:p>
            <a:pPr lvl="2"/>
            <a:r>
              <a:rPr lang="en-US" dirty="0" smtClean="0"/>
              <a:t>Ho: p</a:t>
            </a:r>
            <a:r>
              <a:rPr lang="en-US" baseline="-25000" dirty="0" smtClean="0"/>
              <a:t>regular</a:t>
            </a:r>
            <a:r>
              <a:rPr lang="en-US" dirty="0" smtClean="0"/>
              <a:t> = p</a:t>
            </a:r>
            <a:r>
              <a:rPr lang="en-US" baseline="-25000" dirty="0" smtClean="0"/>
              <a:t>flyers</a:t>
            </a:r>
            <a:endParaRPr lang="en-US" dirty="0" smtClean="0"/>
          </a:p>
          <a:p>
            <a:pPr lvl="2"/>
            <a:r>
              <a:rPr lang="en-US" dirty="0" smtClean="0"/>
              <a:t>Ha: p</a:t>
            </a:r>
            <a:r>
              <a:rPr lang="en-US" baseline="-25000" dirty="0" smtClean="0"/>
              <a:t>regular</a:t>
            </a:r>
            <a:r>
              <a:rPr lang="en-US" dirty="0" smtClean="0"/>
              <a:t> &lt; p</a:t>
            </a:r>
            <a:r>
              <a:rPr lang="en-US" baseline="-25000" dirty="0" smtClean="0"/>
              <a:t>flyers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Montgomery Mall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7772400" cy="2362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/>
              <a:t>Majority of females responded with no high five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Same for casual and Flyers</a:t>
            </a:r>
          </a:p>
          <a:p>
            <a:r>
              <a:rPr lang="en-US" sz="2400" dirty="0" smtClean="0"/>
              <a:t>Majority of males responded with a high five for Flyers</a:t>
            </a:r>
          </a:p>
          <a:p>
            <a:pPr lvl="1"/>
            <a:r>
              <a:rPr lang="en-US" sz="2400" dirty="0" smtClean="0"/>
              <a:t>Opposite for casual</a:t>
            </a:r>
          </a:p>
          <a:p>
            <a:r>
              <a:rPr lang="en-US" sz="2400" dirty="0" smtClean="0"/>
              <a:t>Males responded with a high five more than females</a:t>
            </a:r>
          </a:p>
          <a:p>
            <a:pPr lvl="1"/>
            <a:r>
              <a:rPr lang="en-US" sz="2400" dirty="0" smtClean="0"/>
              <a:t>Same for casual and Flyers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3657600" y="3352800"/>
          <a:ext cx="5486400" cy="3291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4038600"/>
          <a:ext cx="3048000" cy="9525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Montgomery Mall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Casual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Flyers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Valley Square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343400"/>
            <a:ext cx="7772400" cy="25146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Majority of females responded with a high five</a:t>
            </a:r>
          </a:p>
          <a:p>
            <a:pPr lvl="1"/>
            <a:r>
              <a:rPr lang="en-US" sz="2400" dirty="0" smtClean="0"/>
              <a:t>Same for casual and flyers</a:t>
            </a:r>
          </a:p>
          <a:p>
            <a:r>
              <a:rPr lang="en-US" sz="2400" dirty="0" smtClean="0"/>
              <a:t>Majority of males responded with a high five for Flyers</a:t>
            </a:r>
          </a:p>
          <a:p>
            <a:pPr lvl="1"/>
            <a:r>
              <a:rPr lang="en-US" sz="2400" dirty="0" smtClean="0"/>
              <a:t>Opposite for casual</a:t>
            </a:r>
          </a:p>
          <a:p>
            <a:r>
              <a:rPr lang="en-US" sz="2400" dirty="0" smtClean="0"/>
              <a:t>Males responded with a high five more than females for Flyers</a:t>
            </a:r>
          </a:p>
          <a:p>
            <a:pPr lvl="1"/>
            <a:r>
              <a:rPr lang="en-US" sz="2400" dirty="0" smtClean="0"/>
              <a:t>Opposite for casual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381000" y="990600"/>
          <a:ext cx="5660354" cy="339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91200" y="3276600"/>
          <a:ext cx="3048000" cy="9525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Valley Square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Casual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Flyers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Doylestown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7162800" cy="22098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Majority of females responded with no high five</a:t>
            </a:r>
          </a:p>
          <a:p>
            <a:pPr lvl="1"/>
            <a:r>
              <a:rPr lang="en-US" sz="2400" dirty="0" smtClean="0"/>
              <a:t>Same for casual and Flyers</a:t>
            </a:r>
          </a:p>
          <a:p>
            <a:r>
              <a:rPr lang="en-US" sz="2400" dirty="0" smtClean="0"/>
              <a:t>Majority of males responded with a high five</a:t>
            </a:r>
          </a:p>
          <a:p>
            <a:pPr lvl="1"/>
            <a:r>
              <a:rPr lang="en-US" sz="2400" dirty="0" smtClean="0"/>
              <a:t>Same for casual and Flyers</a:t>
            </a:r>
          </a:p>
          <a:p>
            <a:r>
              <a:rPr lang="en-US" sz="2400" dirty="0" smtClean="0"/>
              <a:t>Males responded with a high five more than females</a:t>
            </a:r>
          </a:p>
          <a:p>
            <a:pPr lvl="1"/>
            <a:r>
              <a:rPr lang="en-US" sz="2400" dirty="0" smtClean="0"/>
              <a:t>Same for casual and Flyers</a:t>
            </a:r>
            <a:endParaRPr lang="en-US" sz="24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381001" y="3217971"/>
          <a:ext cx="5715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638800" y="3733800"/>
          <a:ext cx="3048000" cy="95250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Doylestown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Casual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Flyers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Majority of females in Doylestown and in Montgomery Mall responded with no high five</a:t>
            </a:r>
          </a:p>
          <a:p>
            <a:pPr lvl="1"/>
            <a:r>
              <a:rPr lang="en-US" dirty="0" smtClean="0"/>
              <a:t>Female patterns were always same for casual and flyers</a:t>
            </a:r>
          </a:p>
          <a:p>
            <a:r>
              <a:rPr lang="en-US" dirty="0" smtClean="0"/>
              <a:t>Majority of males everywhere responded with a high five for Flyers</a:t>
            </a:r>
          </a:p>
          <a:p>
            <a:r>
              <a:rPr lang="en-US" dirty="0" smtClean="0"/>
              <a:t>Majority of males in Montgomery Mall and in Valley Square responded with no high five for casual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you are a white, average-looking young man in Greater Philadelphia Region (specifically Bucks County/Montgomery County)…</a:t>
            </a:r>
          </a:p>
          <a:p>
            <a:pPr lvl="1"/>
            <a:r>
              <a:rPr lang="en-US" dirty="0" smtClean="0"/>
              <a:t>Majority of females will not high five you</a:t>
            </a:r>
          </a:p>
          <a:p>
            <a:pPr lvl="1"/>
            <a:r>
              <a:rPr lang="en-US" dirty="0" smtClean="0"/>
              <a:t>Majority of males will not high five you…</a:t>
            </a:r>
          </a:p>
          <a:p>
            <a:pPr lvl="2"/>
            <a:r>
              <a:rPr lang="en-US" dirty="0" smtClean="0"/>
              <a:t>UNLESS you are obviously a Flyers fan!</a:t>
            </a:r>
          </a:p>
          <a:p>
            <a:r>
              <a:rPr lang="en-US" dirty="0" smtClean="0"/>
              <a:t>Males in Doylestown are most friendly to strangers</a:t>
            </a:r>
          </a:p>
          <a:p>
            <a:pPr lvl="1"/>
            <a:r>
              <a:rPr lang="en-US" dirty="0" smtClean="0"/>
              <a:t>Females are least friendly</a:t>
            </a:r>
          </a:p>
          <a:p>
            <a:r>
              <a:rPr lang="en-US" dirty="0" smtClean="0"/>
              <a:t>Females in Valley Square are most friendly to strangers</a:t>
            </a:r>
          </a:p>
        </p:txBody>
      </p:sp>
      <p:pic>
        <p:nvPicPr>
          <p:cNvPr id="16386" name="Picture 2" descr="http://www.weekendhockey.com/Tournaments/Images/Philadelphia/Flyers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606675"/>
            <a:ext cx="2037596" cy="1431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</TotalTime>
  <Words>1461</Words>
  <Application>Microsoft Office PowerPoint</Application>
  <PresentationFormat>On-screen Show (4:3)</PresentationFormat>
  <Paragraphs>231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High Fives</vt:lpstr>
      <vt:lpstr>History </vt:lpstr>
      <vt:lpstr>Description</vt:lpstr>
      <vt:lpstr>Procedure</vt:lpstr>
      <vt:lpstr>Montgomery Mall</vt:lpstr>
      <vt:lpstr>Valley Square</vt:lpstr>
      <vt:lpstr>Doylestown </vt:lpstr>
      <vt:lpstr>Analysis</vt:lpstr>
      <vt:lpstr>Conclusions</vt:lpstr>
      <vt:lpstr>Test #1: 1 Proportion Z Test</vt:lpstr>
      <vt:lpstr>Test #1: 1 Proportion Z Test</vt:lpstr>
      <vt:lpstr>Test #1 Chart</vt:lpstr>
      <vt:lpstr>Test #2: 2 Proportion Z Test</vt:lpstr>
      <vt:lpstr>Test #2: 2 Proportion Z Test</vt:lpstr>
      <vt:lpstr>Test #2 Graph</vt:lpstr>
      <vt:lpstr>Test #3: 2 Proportion Z Test</vt:lpstr>
      <vt:lpstr>Test #3: 2 Proportion Z Test</vt:lpstr>
      <vt:lpstr>Test #3 Graph</vt:lpstr>
      <vt:lpstr>Conclusions (Inf.)</vt:lpstr>
      <vt:lpstr>Application</vt:lpstr>
      <vt:lpstr>Sources of Bias/Error</vt:lpstr>
      <vt:lpstr>Sources of Bias/Error (Cont.)</vt:lpstr>
      <vt:lpstr>Sources of Bias/Error (Cont.)</vt:lpstr>
      <vt:lpstr> Personal Opinion</vt:lpstr>
      <vt:lpstr>Activity Introduction</vt:lpstr>
      <vt:lpstr>Activity</vt:lpstr>
      <vt:lpstr>Slide 27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Fives</dc:title>
  <dc:creator>Sonderschafer.C009</dc:creator>
  <cp:lastModifiedBy>hageman.v100</cp:lastModifiedBy>
  <cp:revision>88</cp:revision>
  <dcterms:created xsi:type="dcterms:W3CDTF">2010-06-09T11:37:15Z</dcterms:created>
  <dcterms:modified xsi:type="dcterms:W3CDTF">2010-06-10T18:12:54Z</dcterms:modified>
</cp:coreProperties>
</file>